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67" r:id="rId3"/>
    <p:sldId id="265" r:id="rId4"/>
    <p:sldId id="258" r:id="rId5"/>
    <p:sldId id="266" r:id="rId6"/>
    <p:sldId id="257" r:id="rId7"/>
    <p:sldId id="260" r:id="rId8"/>
    <p:sldId id="276" r:id="rId9"/>
    <p:sldId id="273" r:id="rId10"/>
    <p:sldId id="275" r:id="rId11"/>
    <p:sldId id="261" r:id="rId12"/>
    <p:sldId id="270" r:id="rId13"/>
    <p:sldId id="268" r:id="rId14"/>
    <p:sldId id="26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6" d="100"/>
          <a:sy n="116" d="100"/>
        </p:scale>
        <p:origin x="-14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4B7FB9-0933-49D3-A25D-B10FBC56D8BD}" type="datetimeFigureOut">
              <a:rPr lang="en-US" smtClean="0"/>
              <a:t>12/6/2017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A27C05-E3E4-458B-B30A-901EDAA78ED2}" type="slidenum">
              <a:rPr lang="en-US" smtClean="0"/>
              <a:t>‹#›</a:t>
            </a:fld>
            <a:endParaRPr lang="en-US"/>
          </a:p>
        </p:txBody>
      </p:sp>
    </p:spTree>
    <p:extLst>
      <p:ext uri="{BB962C8B-B14F-4D97-AF65-F5344CB8AC3E}">
        <p14:creationId xmlns:p14="http://schemas.microsoft.com/office/powerpoint/2010/main" val="230856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27C05-E3E4-458B-B30A-901EDAA78ED2}" type="slidenum">
              <a:rPr lang="en-US" smtClean="0"/>
              <a:t>4</a:t>
            </a:fld>
            <a:endParaRPr lang="en-US"/>
          </a:p>
        </p:txBody>
      </p:sp>
    </p:spTree>
    <p:extLst>
      <p:ext uri="{BB962C8B-B14F-4D97-AF65-F5344CB8AC3E}">
        <p14:creationId xmlns:p14="http://schemas.microsoft.com/office/powerpoint/2010/main" val="270400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Heat</a:t>
            </a:r>
            <a:r>
              <a:rPr lang="en-US" baseline="0" dirty="0" smtClean="0"/>
              <a:t> equation takes exact same form as Fick’s second law. </a:t>
            </a:r>
            <a:endParaRPr lang="en-US" dirty="0"/>
          </a:p>
        </p:txBody>
      </p:sp>
      <p:sp>
        <p:nvSpPr>
          <p:cNvPr id="4" name="Slide Number Placeholder 3"/>
          <p:cNvSpPr>
            <a:spLocks noGrp="1"/>
          </p:cNvSpPr>
          <p:nvPr>
            <p:ph type="sldNum" sz="quarter" idx="10"/>
          </p:nvPr>
        </p:nvSpPr>
        <p:spPr/>
        <p:txBody>
          <a:bodyPr/>
          <a:lstStyle/>
          <a:p>
            <a:fld id="{56A27C05-E3E4-458B-B30A-901EDAA78ED2}" type="slidenum">
              <a:rPr lang="en-US" smtClean="0"/>
              <a:t>5</a:t>
            </a:fld>
            <a:endParaRPr lang="en-US"/>
          </a:p>
        </p:txBody>
      </p:sp>
    </p:spTree>
    <p:extLst>
      <p:ext uri="{BB962C8B-B14F-4D97-AF65-F5344CB8AC3E}">
        <p14:creationId xmlns:p14="http://schemas.microsoft.com/office/powerpoint/2010/main" val="35824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Relates energy</a:t>
            </a:r>
            <a:r>
              <a:rPr lang="en-US" baseline="0" dirty="0" smtClean="0"/>
              <a:t> of quantum system to its partial with respect to time. Schrodinger awarded 1933 Nobel Prize in Physics for his work. Like F=ma, the Schrodinger equation can be used to predict future system states from the present conditions. </a:t>
            </a:r>
            <a:endParaRPr lang="en-US" dirty="0"/>
          </a:p>
        </p:txBody>
      </p:sp>
      <p:sp>
        <p:nvSpPr>
          <p:cNvPr id="4" name="Slide Number Placeholder 3"/>
          <p:cNvSpPr>
            <a:spLocks noGrp="1"/>
          </p:cNvSpPr>
          <p:nvPr>
            <p:ph type="sldNum" sz="quarter" idx="10"/>
          </p:nvPr>
        </p:nvSpPr>
        <p:spPr/>
        <p:txBody>
          <a:bodyPr/>
          <a:lstStyle/>
          <a:p>
            <a:fld id="{56A27C05-E3E4-458B-B30A-901EDAA78ED2}" type="slidenum">
              <a:rPr lang="en-US" smtClean="0"/>
              <a:t>7</a:t>
            </a:fld>
            <a:endParaRPr lang="en-US"/>
          </a:p>
        </p:txBody>
      </p:sp>
    </p:spTree>
    <p:extLst>
      <p:ext uri="{BB962C8B-B14F-4D97-AF65-F5344CB8AC3E}">
        <p14:creationId xmlns:p14="http://schemas.microsoft.com/office/powerpoint/2010/main" val="287875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quantum mechanical analog of mass-energy equivalence. </a:t>
            </a:r>
            <a:endParaRPr lang="en-US" dirty="0"/>
          </a:p>
        </p:txBody>
      </p:sp>
      <p:sp>
        <p:nvSpPr>
          <p:cNvPr id="4" name="Slide Number Placeholder 3"/>
          <p:cNvSpPr>
            <a:spLocks noGrp="1"/>
          </p:cNvSpPr>
          <p:nvPr>
            <p:ph type="sldNum" sz="quarter" idx="10"/>
          </p:nvPr>
        </p:nvSpPr>
        <p:spPr/>
        <p:txBody>
          <a:bodyPr/>
          <a:lstStyle/>
          <a:p>
            <a:fld id="{56A27C05-E3E4-458B-B30A-901EDAA78ED2}" type="slidenum">
              <a:rPr lang="en-US" smtClean="0"/>
              <a:t>8</a:t>
            </a:fld>
            <a:endParaRPr lang="en-US"/>
          </a:p>
        </p:txBody>
      </p:sp>
    </p:spTree>
    <p:extLst>
      <p:ext uri="{BB962C8B-B14F-4D97-AF65-F5344CB8AC3E}">
        <p14:creationId xmlns:p14="http://schemas.microsoft.com/office/powerpoint/2010/main" val="1236872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Derived</a:t>
            </a:r>
            <a:r>
              <a:rPr lang="en-US" baseline="0" dirty="0" smtClean="0"/>
              <a:t> from the </a:t>
            </a:r>
            <a:r>
              <a:rPr lang="en-US" baseline="0" dirty="0" err="1" smtClean="0"/>
              <a:t>Navier</a:t>
            </a:r>
            <a:r>
              <a:rPr lang="en-US" baseline="0" dirty="0" smtClean="0"/>
              <a:t>-Stokes equations, when the horizontal scale is much larger than the vertical. Eta is fluid column height, rho is the fluid density, u and v are the components of fluid velocity. 		</a:t>
            </a:r>
          </a:p>
          <a:p>
            <a:r>
              <a:rPr lang="en-US" baseline="0" dirty="0" smtClean="0"/>
              <a:t>The SWEs </a:t>
            </a:r>
            <a:r>
              <a:rPr lang="en-US" dirty="0" smtClean="0"/>
              <a:t>can be used to predict tides, storm surge levels and coastline changes from hurricanes, ocean currents, and to study dredging feasibility.</a:t>
            </a:r>
            <a:endParaRPr lang="en-US" dirty="0"/>
          </a:p>
        </p:txBody>
      </p:sp>
      <p:sp>
        <p:nvSpPr>
          <p:cNvPr id="4" name="Slide Number Placeholder 3"/>
          <p:cNvSpPr>
            <a:spLocks noGrp="1"/>
          </p:cNvSpPr>
          <p:nvPr>
            <p:ph type="sldNum" sz="quarter" idx="10"/>
          </p:nvPr>
        </p:nvSpPr>
        <p:spPr/>
        <p:txBody>
          <a:bodyPr/>
          <a:lstStyle/>
          <a:p>
            <a:fld id="{56A27C05-E3E4-458B-B30A-901EDAA78ED2}" type="slidenum">
              <a:rPr lang="en-US" smtClean="0"/>
              <a:t>9</a:t>
            </a:fld>
            <a:endParaRPr lang="en-US"/>
          </a:p>
        </p:txBody>
      </p:sp>
    </p:spTree>
    <p:extLst>
      <p:ext uri="{BB962C8B-B14F-4D97-AF65-F5344CB8AC3E}">
        <p14:creationId xmlns:p14="http://schemas.microsoft.com/office/powerpoint/2010/main" val="547168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 = option price, sigma = volatility,</a:t>
            </a:r>
            <a:r>
              <a:rPr lang="en-US" baseline="0" dirty="0" smtClean="0"/>
              <a:t> S = stock price, r = interest rate. Only works in European markets in this form due to some of the assumptions, but has been modified for other markets. Myron Scholes awarded 1997 Nobel Prize in Economics (Black ineligible due to his death in 1995). Credited with revolutionizing options trading in the 1970’s. </a:t>
            </a:r>
            <a:endParaRPr lang="en-US" dirty="0"/>
          </a:p>
        </p:txBody>
      </p:sp>
      <p:sp>
        <p:nvSpPr>
          <p:cNvPr id="4" name="Slide Number Placeholder 3"/>
          <p:cNvSpPr>
            <a:spLocks noGrp="1"/>
          </p:cNvSpPr>
          <p:nvPr>
            <p:ph type="sldNum" sz="quarter" idx="10"/>
          </p:nvPr>
        </p:nvSpPr>
        <p:spPr/>
        <p:txBody>
          <a:bodyPr/>
          <a:lstStyle/>
          <a:p>
            <a:fld id="{56A27C05-E3E4-458B-B30A-901EDAA78ED2}" type="slidenum">
              <a:rPr lang="en-US" smtClean="0"/>
              <a:t>10</a:t>
            </a:fld>
            <a:endParaRPr lang="en-US"/>
          </a:p>
        </p:txBody>
      </p:sp>
    </p:spTree>
    <p:extLst>
      <p:ext uri="{BB962C8B-B14F-4D97-AF65-F5344CB8AC3E}">
        <p14:creationId xmlns:p14="http://schemas.microsoft.com/office/powerpoint/2010/main" val="251889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Iterative</a:t>
            </a:r>
            <a:r>
              <a:rPr lang="en-US" baseline="0" dirty="0" smtClean="0"/>
              <a:t> numeric method used to find local maxima and minima. Used extensively in machine learning algorithms to optimize parameters of a cost function (i.e. regression equation) since cost function isn’t know analytically. </a:t>
            </a:r>
            <a:endParaRPr lang="en-US" dirty="0"/>
          </a:p>
        </p:txBody>
      </p:sp>
      <p:sp>
        <p:nvSpPr>
          <p:cNvPr id="4" name="Slide Number Placeholder 3"/>
          <p:cNvSpPr>
            <a:spLocks noGrp="1"/>
          </p:cNvSpPr>
          <p:nvPr>
            <p:ph type="sldNum" sz="quarter" idx="10"/>
          </p:nvPr>
        </p:nvSpPr>
        <p:spPr/>
        <p:txBody>
          <a:bodyPr/>
          <a:lstStyle/>
          <a:p>
            <a:fld id="{56A27C05-E3E4-458B-B30A-901EDAA78ED2}" type="slidenum">
              <a:rPr lang="en-US" smtClean="0"/>
              <a:t>14</a:t>
            </a:fld>
            <a:endParaRPr lang="en-US"/>
          </a:p>
        </p:txBody>
      </p:sp>
    </p:spTree>
    <p:extLst>
      <p:ext uri="{BB962C8B-B14F-4D97-AF65-F5344CB8AC3E}">
        <p14:creationId xmlns:p14="http://schemas.microsoft.com/office/powerpoint/2010/main" val="190433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12/6/2017</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12/6/2017</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D8BD707-D9CF-40AE-B4C6-C98DA3205C09}" type="datetimeFigureOut">
              <a:rPr lang="en-US" smtClean="0"/>
              <a:pPr/>
              <a:t>12/6/2017</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B6F15528-21DE-4FAA-801E-634DDDAF4B2B}" type="slidenum">
              <a:rPr lang="en-US" smtClean="0"/>
              <a:pPr/>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gi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gi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3.gi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7.png"/><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Partial Derivatives, Gradients, &amp; Directional Derivatives</a:t>
            </a:r>
            <a:endParaRPr lang="en-US" sz="48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14863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1371600"/>
          </a:xfrm>
        </p:spPr>
        <p:txBody>
          <a:bodyPr/>
          <a:lstStyle/>
          <a:p>
            <a:r>
              <a:rPr lang="en-US" dirty="0" smtClean="0"/>
              <a:t>Black-Scholes Equation</a:t>
            </a:r>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438400" y="5638800"/>
            <a:ext cx="4057143" cy="560000"/>
          </a:xfrm>
          <a:prstGeom prst="rect">
            <a:avLst/>
          </a:prstGeom>
        </p:spPr>
      </p:pic>
      <p:pic>
        <p:nvPicPr>
          <p:cNvPr id="8" name="Picture 4" descr="https://upload.wikimedia.org/wikipedia/commons/thumb/f/f2/Stockpricesimulation.jpg/1280px-Stockpricesimulation.jpg"/>
          <p:cNvPicPr>
            <a:picLocks noGrp="1" noChangeAspect="1" noChangeArrowheads="1"/>
          </p:cNvPicPr>
          <p:nvPr>
            <p:ph idx="1"/>
          </p:nvPr>
        </p:nvPicPr>
        <p:blipFill rotWithShape="1">
          <a:blip r:embed="rId5" cstate="print">
            <a:extLst>
              <a:ext uri="{28A0092B-C50C-407E-A947-70E740481C1C}">
                <a14:useLocalDpi xmlns:a14="http://schemas.microsoft.com/office/drawing/2010/main" val="0"/>
              </a:ext>
            </a:extLst>
          </a:blip>
          <a:srcRect l="5017" r="7747" b="5344"/>
          <a:stretch/>
        </p:blipFill>
        <p:spPr bwMode="auto">
          <a:xfrm>
            <a:off x="2209800" y="1676400"/>
            <a:ext cx="4466975" cy="366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5183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Taylor Series</a:t>
            </a:r>
            <a:endParaRPr lang="en-US" dirty="0"/>
          </a:p>
        </p:txBody>
      </p:sp>
      <p:pic>
        <p:nvPicPr>
          <p:cNvPr id="24" name="Picture 2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40847" y="4648200"/>
            <a:ext cx="8365511" cy="1905000"/>
          </a:xfrm>
          <a:prstGeom prst="rect">
            <a:avLst/>
          </a:prstGeom>
        </p:spPr>
      </p:pic>
      <p:pic>
        <p:nvPicPr>
          <p:cNvPr id="2050" name="Picture 2" descr="Image result for taylor series "/>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28103" y="1752600"/>
            <a:ext cx="4191000" cy="2532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01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2nd degree taylor polynomial of 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42" y="2743200"/>
            <a:ext cx="2935046" cy="4019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52718"/>
            <a:ext cx="8229600" cy="1295082"/>
          </a:xfrm>
        </p:spPr>
        <p:txBody>
          <a:bodyPr>
            <a:normAutofit/>
          </a:bodyPr>
          <a:lstStyle/>
          <a:p>
            <a:r>
              <a:rPr lang="en-US" dirty="0" smtClean="0"/>
              <a:t>Generalized Taylor Series</a:t>
            </a:r>
            <a:endParaRPr lang="en-US" dirty="0"/>
          </a:p>
        </p:txBody>
      </p:sp>
      <p:pic>
        <p:nvPicPr>
          <p:cNvPr id="4" name="Content Placeholder 3"/>
          <p:cNvPicPr>
            <a:picLocks noGrp="1" noChangeAspect="1"/>
          </p:cNvPicPr>
          <p:nvPr>
            <p:ph idx="1"/>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657600" y="3965451"/>
            <a:ext cx="4201686" cy="243998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209800" y="2092411"/>
            <a:ext cx="6411120" cy="1195086"/>
          </a:xfrm>
          <a:prstGeom prst="rect">
            <a:avLst/>
          </a:prstGeom>
        </p:spPr>
      </p:pic>
    </p:spTree>
    <p:extLst>
      <p:ext uri="{BB962C8B-B14F-4D97-AF65-F5344CB8AC3E}">
        <p14:creationId xmlns:p14="http://schemas.microsoft.com/office/powerpoint/2010/main" val="3614232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553200" cy="1371600"/>
          </a:xfrm>
        </p:spPr>
        <p:txBody>
          <a:bodyPr/>
          <a:lstStyle/>
          <a:p>
            <a:r>
              <a:rPr lang="en-US" dirty="0" smtClean="0"/>
              <a:t>Forces and Potential</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895600" y="5486399"/>
            <a:ext cx="2895600" cy="486655"/>
          </a:xfrm>
          <a:prstGeom prst="rect">
            <a:avLst/>
          </a:prstGeom>
        </p:spPr>
      </p:pic>
      <p:pic>
        <p:nvPicPr>
          <p:cNvPr id="3074" name="Picture 2" descr="Image result for gravitational potential energy gradient"/>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67295" y="1981200"/>
            <a:ext cx="5514109"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353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3074" name="Picture 2" descr="The gradient descent algorithm in action. (1: conto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76400"/>
            <a:ext cx="4648200" cy="462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033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676400" y="3280095"/>
            <a:ext cx="5368092" cy="921389"/>
          </a:xfrm>
          <a:prstGeom prst="rect">
            <a:avLst/>
          </a:prstGeom>
        </p:spPr>
      </p:pic>
    </p:spTree>
    <p:extLst>
      <p:ext uri="{BB962C8B-B14F-4D97-AF65-F5344CB8AC3E}">
        <p14:creationId xmlns:p14="http://schemas.microsoft.com/office/powerpoint/2010/main" val="4053001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Laplacian</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57202" y="2362200"/>
            <a:ext cx="7924805" cy="3152975"/>
          </a:xfrm>
          <a:prstGeom prst="rect">
            <a:avLst/>
          </a:prstGeom>
        </p:spPr>
      </p:pic>
    </p:spTree>
    <p:extLst>
      <p:ext uri="{BB962C8B-B14F-4D97-AF65-F5344CB8AC3E}">
        <p14:creationId xmlns:p14="http://schemas.microsoft.com/office/powerpoint/2010/main" val="2206079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86600" cy="1371600"/>
          </a:xfrm>
        </p:spPr>
        <p:txBody>
          <a:bodyPr/>
          <a:lstStyle/>
          <a:p>
            <a:r>
              <a:rPr lang="en-US" dirty="0" smtClean="0"/>
              <a:t>Fick’s Laws of Diffusion</a:t>
            </a:r>
            <a:endParaRPr lang="en-US" dirty="0"/>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14400" y="2667000"/>
            <a:ext cx="4191000" cy="2557163"/>
          </a:xfrm>
          <a:prstGeom prst="rect">
            <a:avLst/>
          </a:prstGeom>
        </p:spPr>
      </p:pic>
      <p:pic>
        <p:nvPicPr>
          <p:cNvPr id="2050" name="Picture 2 2" descr="https://upload.wikimedia.org/wikipedia/commons/thumb/4/4d/DiffusionMicroMacro.gif/250px-DiffusionMicroMacro.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19400"/>
            <a:ext cx="2381250"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7446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a/a9/Heat_eq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8253" y="2209800"/>
            <a:ext cx="3286047" cy="22345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upload.wikimedia.org/wikipedia/commons/thumb/c/cd/Elmer-pump-heatequation.png/1024px-Elmer-pump-heatequation.png"/>
          <p:cNvPicPr>
            <a:picLocks noChangeAspect="1" noChangeArrowheads="1"/>
          </p:cNvPicPr>
          <p:nvPr/>
        </p:nvPicPr>
        <p:blipFill rotWithShape="1">
          <a:blip r:embed="rId5">
            <a:extLst>
              <a:ext uri="{28A0092B-C50C-407E-A947-70E740481C1C}">
                <a14:useLocalDpi xmlns:a14="http://schemas.microsoft.com/office/drawing/2010/main" val="0"/>
              </a:ext>
            </a:extLst>
          </a:blip>
          <a:srcRect l="6381" t="636" r="26432" b="-636"/>
          <a:stretch/>
        </p:blipFill>
        <p:spPr bwMode="auto">
          <a:xfrm>
            <a:off x="4514978" y="1081216"/>
            <a:ext cx="4476622" cy="5181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86000" y="4953000"/>
            <a:ext cx="3276600" cy="1385109"/>
          </a:xfrm>
          <a:prstGeom prst="rect">
            <a:avLst/>
          </a:prstGeom>
        </p:spPr>
      </p:pic>
      <p:sp>
        <p:nvSpPr>
          <p:cNvPr id="2" name="Title 1"/>
          <p:cNvSpPr>
            <a:spLocks noGrp="1"/>
          </p:cNvSpPr>
          <p:nvPr>
            <p:ph type="title"/>
          </p:nvPr>
        </p:nvSpPr>
        <p:spPr/>
        <p:txBody>
          <a:bodyPr/>
          <a:lstStyle/>
          <a:p>
            <a:r>
              <a:rPr lang="en-US" dirty="0" smtClean="0"/>
              <a:t>Heat Equation</a:t>
            </a:r>
            <a:endParaRPr lang="en-US" dirty="0"/>
          </a:p>
        </p:txBody>
      </p:sp>
    </p:spTree>
    <p:extLst>
      <p:ext uri="{BB962C8B-B14F-4D97-AF65-F5344CB8AC3E}">
        <p14:creationId xmlns:p14="http://schemas.microsoft.com/office/powerpoint/2010/main" val="3126241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 Equation</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14401" y="2438400"/>
            <a:ext cx="3521223" cy="3309787"/>
          </a:xfrm>
          <a:prstGeom prst="rect">
            <a:avLst/>
          </a:prstGeom>
        </p:spPr>
      </p:pic>
      <p:pic>
        <p:nvPicPr>
          <p:cNvPr id="1026" name="Picture 2" descr="https://upload.wikimedia.org/wikipedia/commons/thumb/1/1f/Wave_equation_1D_fixed_endpoints.gif/250px-Wave_equation_1D_fixed_endpoints.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440589" y="2515797"/>
            <a:ext cx="2731861" cy="120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2" descr="https://upload.wikimedia.org/wikipedia/commons/b/bb/2D_Wave_Function_resize.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473791" y="3962400"/>
            <a:ext cx="2665455" cy="2433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499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1371600"/>
          </a:xfrm>
        </p:spPr>
        <p:txBody>
          <a:bodyPr/>
          <a:lstStyle/>
          <a:p>
            <a:r>
              <a:rPr lang="en-US" dirty="0" err="1" smtClean="0"/>
              <a:t>SchrÖdinger</a:t>
            </a:r>
            <a:r>
              <a:rPr lang="en-US" dirty="0" smtClean="0"/>
              <a:t> Equation</a:t>
            </a:r>
            <a:endParaRPr lang="en-US" dirty="0"/>
          </a:p>
        </p:txBody>
      </p:sp>
      <p:pic>
        <p:nvPicPr>
          <p:cNvPr id="3" name="Picture 2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62000" y="4831492"/>
            <a:ext cx="7543800" cy="993729"/>
          </a:xfrm>
          <a:prstGeom prst="rect">
            <a:avLst/>
          </a:prstGeom>
        </p:spPr>
      </p:pic>
      <p:pic>
        <p:nvPicPr>
          <p:cNvPr id="1026" name="Picture 2 2" descr="https://upload.wikimedia.org/wikipedia/commons/b/b0/Wave_packet_%28dispersion%29.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769" y="2181723"/>
            <a:ext cx="3733800" cy="214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968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91400" cy="1371600"/>
          </a:xfrm>
        </p:spPr>
        <p:txBody>
          <a:bodyPr/>
          <a:lstStyle/>
          <a:p>
            <a:r>
              <a:rPr lang="en-US" dirty="0" smtClean="0"/>
              <a:t>Klein-Gordon Equation</a:t>
            </a:r>
            <a:endParaRPr lang="en-US" dirty="0"/>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03118" y="4089057"/>
            <a:ext cx="6953777" cy="838200"/>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41807" y="2895600"/>
            <a:ext cx="1676400" cy="396460"/>
          </a:xfrm>
          <a:prstGeom prst="rect">
            <a:avLst/>
          </a:prstGeom>
        </p:spPr>
      </p:pic>
    </p:spTree>
    <p:extLst>
      <p:ext uri="{BB962C8B-B14F-4D97-AF65-F5344CB8AC3E}">
        <p14:creationId xmlns:p14="http://schemas.microsoft.com/office/powerpoint/2010/main" val="3434735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1218882"/>
          </a:xfrm>
        </p:spPr>
        <p:txBody>
          <a:bodyPr/>
          <a:lstStyle/>
          <a:p>
            <a:r>
              <a:rPr lang="en-US" dirty="0" smtClean="0"/>
              <a:t>Shallow Water Equations</a:t>
            </a:r>
            <a:endParaRPr lang="en-US" dirty="0"/>
          </a:p>
        </p:txBody>
      </p:sp>
      <p:pic>
        <p:nvPicPr>
          <p:cNvPr id="1026" name="Picture 2" descr="https://upload.wikimedia.org/wikipedia/commons/3/37/Shallow_water_waves.gif"/>
          <p:cNvPicPr>
            <a:picLocks noGrp="1" noChangeAspect="1" noChangeArrowheads="1" noCro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981200" y="1752600"/>
            <a:ext cx="467677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61286" y="4648200"/>
            <a:ext cx="4648200" cy="1822436"/>
          </a:xfrm>
          <a:prstGeom prst="rect">
            <a:avLst/>
          </a:prstGeom>
        </p:spPr>
      </p:pic>
    </p:spTree>
    <p:extLst>
      <p:ext uri="{BB962C8B-B14F-4D97-AF65-F5344CB8AC3E}">
        <p14:creationId xmlns:p14="http://schemas.microsoft.com/office/powerpoint/2010/main" val="256211594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600"/>
  <p:tag name="ORIGINALHEIGHT" val="431.1961"/>
  <p:tag name="ORIGINALWIDTH" val="2512.186"/>
  <p:tag name="LATEXADDIN" val="\documentclass{article}&#10;\usepackage{amsmath}&#10;\usepackage{setspace}&#10;\usepackage{color}&#10;\pagestyle{empty}&#10;\begin{document}&#10;&#10;\begin{align*}&#10;\frac{\partial f(x,y,z)}{\partial x} &amp;= f_x = \partial_{x} f = \left( \frac{\partial f}{\partial x} \right)_{y,z}&#10;\end{align*}&#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600"/>
  <p:tag name="ORIGINALHEIGHT" val="367.4541"/>
  <p:tag name="ORIGINALWIDTH" val="2662.167"/>
  <p:tag name="LATEXADDIN" val="\documentclass{article}&#10;\usepackage{amsmath}&#10;\usepackage{setspace}&#10;\usepackage{color}&#10;\pagestyle{empty}&#10;\begin{document}&#10;&#10;\[&#10;\frac{\partial V}{\partial t} + \frac{1}{2}\sigma^2 S^2 \frac{\partial^2 V}{\partial S^2} + rS\frac{\partial V}{\partial S} - rV = 0&#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600"/>
  <p:tag name="ORIGINALHEIGHT" val="187.8636"/>
  <p:tag name="ORIGINALWIDTH" val="720.3619"/>
  <p:tag name="LATEXADDIN" val="\documentclass{article}&#10;\usepackage{amsmath}&#10;\usepackage{setspace}&#10;\usepackage{color}&#10;\pagestyle{empty}&#10;\begin{document}&#10;&#10;\begin{align*}&#10;f(x) = &amp; f(a) + f'(a)(x-a) + \frac{1}{2!} f''(a)(x-a)^2 + ... \\&#10;\\&#10;f(x,y) = &amp;f(a,b) + f_x(a,b)(x-a) + f_y(a,b)(y-b) \\&#10;&amp;+ \frac{1}{2!}[f_{xx}(x-a)^2+2f_{xy}(x-a)(y-b) + f_{yy}(y-b)^2]+... \\&#10;\end{align*}&#10;&#10;\end{document}"/>
  <p:tag name="IGUANATEXSIZE" val="20"/>
  <p:tag name="IGUANATEXCURSOR" val="201"/>
  <p:tag name="TRANSPARENCY" val="True"/>
  <p:tag name="FILENAME" val=""/>
  <p:tag name="LATEXENGINEID" val="0"/>
  <p:tag name="TEMPFOLDER" val="c:\temp\"/>
  <p:tag name="LATEXFORMHEIGHT" val="425.25"/>
  <p:tag name="LATEXFORMWIDTH" val="630"/>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600"/>
  <p:tag name="ORIGINALHEIGHT" val="1802.025"/>
  <p:tag name="ORIGINALWIDTH" val="3103.112"/>
  <p:tag name="LATEXADDIN" val="\documentclass{article}&#10;\usepackage{amsmath}&#10;\usepackage{setspace}&#10;\usepackage{color}&#10;\pagestyle{empty}&#10;\begin{document}&#10;&#10;\[&#10;\mathbf{H} = \begin{bmatrix}&#10;  \dfrac{\partial^2 f}{\partial x_1^2} &amp; \dfrac{\partial^2 f}{\partial x_1\,\partial x_2} &amp; \cdots &amp; \dfrac{\partial^2 f}{\partial x_1\,\partial x_n} \\[2.2ex]&#10;  \dfrac{\partial^2 f}{\partial x_2\,\partial x_1} &amp; \dfrac{\partial^2 f}{\partial x_2^2} &amp; \cdots &amp; \dfrac{\partial^2 f}{\partial x_2\,\partial x_n} \\[2.2ex]&#10;  \vdots &amp; \vdots &amp; \ddots &amp; \vdots \\[2.2ex]&#10;  \dfrac{\partial^2 f}{\partial x_n\,\partial x_1} &amp; \dfrac{\partial^2 f}{\partial x_n\,\partial x_2} &amp; \cdots &amp; \dfrac{\partial^2 f}{\partial x_n^2}&#10;\end{bmatrix}&#10;\]&#10;&#10;\end{document}"/>
  <p:tag name="IGUANATEXSIZE" val="20"/>
  <p:tag name="IGUANATEXCURSOR" val="138"/>
  <p:tag name="TRANSPARENCY" val="True"/>
  <p:tag name="FILENAME" val=""/>
  <p:tag name="LATEXENGINEID" val="0"/>
  <p:tag name="TEMPFOLDER" val="c:\temp\"/>
  <p:tag name="LATEXFORMHEIGHT" val="481.5"/>
  <p:tag name="LATEXFORMWIDTH" val="618.7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600"/>
  <p:tag name="ORIGINALHEIGHT" val="584.177"/>
  <p:tag name="ORIGINALWIDTH" val="3133.858"/>
  <p:tag name="LATEXADDIN" val="\documentclass{article}&#10;\usepackage{amsmath}&#10;\usepackage{setspace}&#10;\usepackage{color}&#10;\pagestyle{empty}&#10;\begin{document}&#10;&#10;\begin{align*}&#10;f(\mathbf{x}) = &amp;f(\mathbf{x_0}) + [ \nabla f(\mathbf{x}) \cdot (\mathbf{x - x_0}) ] \\&#10;&amp;+ \frac{1}{2!}[ (\mathbf{x - x_0})^\mathsf{T} \cdot (\mathbf{H} \cdot (\mathbf{x - x_0}))] + ...&#10;\end{align*}&#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600"/>
  <p:tag name="ORIGINALHEIGHT" val="119.985"/>
  <p:tag name="ORIGINALWIDTH" val="713.9108"/>
  <p:tag name="LATEXADDIN" val="\documentclass{article}&#10;\usepackage{amsmath}&#10;\usepackage{setspace}&#10;\usepackage{color}&#10;\pagestyle{empty}&#10;\begin{document}&#10;&#10;\[&#10;\mathbf{F} = - \nabla \Phi &#10;\]&#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600"/>
  <p:tag name="ORIGINALHEIGHT" val="1024.372"/>
  <p:tag name="ORIGINALWIDTH" val="2572.178"/>
  <p:tag name="LATEXADDIN" val="\documentclass{article}&#10;\usepackage{amsmath}&#10;\usepackage{setspace}&#10;\usepackage{color}&#10;\pagestyle{empty}&#10;\begin{document}&#10;&#10;\begin{spacing}{1.5}&#10;\begin{align*}&#10;\Delta f(x,y,z) &amp;= \\&#10;\nabla \cdot \nabla f(x,y,z) &amp;= \\&#10;\nabla^2f(x,y,z,) &amp;= \frac{\partial^2 f}{\partial x^2} + \frac{\partial^2 f}{\partial y^2} + \frac{\partial^2 f}{\partial z^2} &#10;\end{align*}&#10;\end{spacing}&#10;&#10;\end{document}"/>
  <p:tag name="IGUANATEXSIZE" val="20"/>
  <p:tag name="IGUANATEXCURSOR" val="141"/>
  <p:tag name="TRANSPARENCY" val="True"/>
  <p:tag name="FILENAME" val=""/>
  <p:tag name="LATEXENGINEID" val="0"/>
  <p:tag name="TEMPFOLDER" val="c:\temp\"/>
  <p:tag name="LATEXFORMHEIGHT" val="397.5"/>
  <p:tag name="LATEXFORMWIDTH" val="80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600"/>
  <p:tag name="ORIGINALHEIGHT" val="585.6768"/>
  <p:tag name="ORIGINALWIDTH" val="959.88"/>
  <p:tag name="LATEXADDIN" val="\documentclass{article}&#10;\usepackage{amsmath}&#10;\usepackage{setspace}&#10;\usepackage{color}&#10;\pagestyle{empty}&#10;\begin{document}&#10;&#10;\begin{align*}&#10;\mathbf{J} &amp;= -D \nabla \varphi \\&#10;\frac{ \partial \varphi }{ \partial t } &amp;= D \nabla^2\varphi&#10;\end{align*}&#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600"/>
  <p:tag name="ORIGINALHEIGHT" val="348.7064"/>
  <p:tag name="ORIGINALWIDTH" val="824.8969"/>
  <p:tag name="LATEXADDIN" val="\documentclass{article}&#10;\usepackage{amsmath}&#10;\usepackage{setspace}&#10;\usepackage{color}&#10;\pagestyle{empty}&#10;\begin{document}&#10;&#10;\[&#10;\frac{\partial u}{\partial t} = a \nabla^2 u&#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600"/>
  <p:tag name="ORIGINALHEIGHT" val="915.6355"/>
  <p:tag name="ORIGINALWIDTH" val="974.1282"/>
  <p:tag name="LATEXADDIN" val="\documentclass{article}&#10;\usepackage{amsmath}&#10;\usepackage{setspace}&#10;\usepackage{color}&#10;\pagestyle{empty}&#10;\begin{document}&#10;&#10;\begin{spacing}{2.5}&#10;\begin{align*}&#10;\frac { \partial^2 u }{ \partial t^2 } &amp;= a^2 \frac { \partial^2 u }{ \partial x^2 } \\&#10;\frac { \partial^2 u }{ \partial t^2 } &amp;= a^2 \nabla^2 u&#10;\end{align*}&#10;\end{spacing}&#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600"/>
  <p:tag name="ORIGINALHEIGHT" val="348.7064"/>
  <p:tag name="ORIGINALWIDTH" val="2647.169"/>
  <p:tag name="LATEXADDIN" val="\documentclass{article}&#10;\usepackage{amsmath}&#10;\usepackage{setspace}&#10;\usepackage{color}&#10;\pagestyle{empty}&#10;\begin{document}&#10;&#10;\[&#10;i \hbar \frac{ \partial }{ \partial t } \Psi (\mathbf{r}, t) = - \frac{\hbar}{2m} \nabla^2 \Psi (\mathbf{r},t) + V(\mathbf{r})&#10;\]&#10;&#10;\end{document}"/>
  <p:tag name="IGUANATEXSIZE" val="20"/>
  <p:tag name="IGUANATEXCURSOR" val="25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600"/>
  <p:tag name="ORIGINALHEIGHT" val="382.4522"/>
  <p:tag name="ORIGINALWIDTH" val="3172.853"/>
  <p:tag name="LATEXADDIN" val="\documentclass{article}&#10;\usepackage{amsmath}&#10;\usepackage{setspace}&#10;\usepackage{color}&#10;\pagestyle{empty}&#10;\begin{document}&#10;&#10;\[&#10;\frac {1}{c^2} \frac{\partial^2}{\partial t^2} \Psi(\mathbf{r}, t) - \nabla^2 \Psi(\mathbf{r}, t) + \frac {m^2 c^2}{\hbar^2} \Psi(\mathbf{r}, t) = 0&#10;\]&#10;&#10;\end{document}"/>
  <p:tag name="IGUANATEXSIZE" val="20"/>
  <p:tag name="IGUANATEXCURSOR" val="26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600"/>
  <p:tag name="ORIGINALHEIGHT" val="147.7315"/>
  <p:tag name="ORIGINALWIDTH" val="624.6719"/>
  <p:tag name="LATEXADDIN" val="\documentclass{article}&#10;\usepackage{amsmath}&#10;\usepackage{setspace}&#10;\usepackage{color}&#10;\pagestyle{empty}&#10;\begin{document}&#10;&#10;\[&#10;E = mc^2&#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600"/>
  <p:tag name="ORIGINALHEIGHT" val="1313.086"/>
  <p:tag name="ORIGINALWIDTH" val="3349.081"/>
  <p:tag name="LATEXADDIN" val="\documentclass{article}&#10;\usepackage{amsmath}&#10;\usepackage{setspace}&#10;\usepackage{color}&#10;\pagestyle{empty}&#10;\begin{document}&#10;&#10;\begin{align*}&#10;\frac{\partial (\rho \eta) }{\partial t} &amp;+ \frac{\partial (\rho \eta u)}{\partial x} + \frac{\partial (\rho \eta v)}{\partial y} = 0\\&#10;\frac{\partial (\rho \eta u)}{\partial t} &amp;+ \frac{\partial}{\partial x}\left( \rho \eta u^2 + \frac{1}{2}\rho g \eta^2 \right) + \frac{\partial (\rho \eta u v)}{\partial y} = 0\\&#10;\frac{\partial (\rho \eta v)}{\partial t} &amp;+ \frac{\partial (\rho \eta uv)}{\partial x} + \frac{\partial}{\partial y}\left(\rho \eta v^2 + \frac{1}{2}\rho g \eta ^2\right) = 0&#10;\end{align*}&#10;&#10;\end{document}"/>
  <p:tag name="IGUANATEXSIZE" val="20"/>
  <p:tag name="IGUANATEXCURSOR" val="641"/>
  <p:tag name="TRANSPARENCY" val="True"/>
  <p:tag name="FILENAME" val=""/>
  <p:tag name="LATEXENGINEID" val="0"/>
  <p:tag name="TEMPFOLDER" val="c:\temp\"/>
  <p:tag name="LATEXFORMHEIGHT" val="312"/>
  <p:tag name="LATEXFORMWIDTH" val="384"/>
  <p:tag name="LATEXFORMWRAP" val="True"/>
  <p:tag name="BITMAPVECTOR"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856</TotalTime>
  <Words>251</Words>
  <Application>Microsoft Office PowerPoint</Application>
  <PresentationFormat>On-screen Show (4:3)</PresentationFormat>
  <Paragraphs>28</Paragraphs>
  <Slides>14</Slides>
  <Notes>7</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Essential</vt:lpstr>
      <vt:lpstr>Partial Derivatives, Gradients, &amp; Directional Derivatives</vt:lpstr>
      <vt:lpstr>Notation</vt:lpstr>
      <vt:lpstr>Laplacian</vt:lpstr>
      <vt:lpstr>Fick’s Laws of Diffusion</vt:lpstr>
      <vt:lpstr>Heat Equation</vt:lpstr>
      <vt:lpstr>Wave Equation</vt:lpstr>
      <vt:lpstr>SchrÖdinger Equation</vt:lpstr>
      <vt:lpstr>Klein-Gordon Equation</vt:lpstr>
      <vt:lpstr>Shallow Water Equations</vt:lpstr>
      <vt:lpstr>Black-Scholes Equation</vt:lpstr>
      <vt:lpstr>Taylor Series</vt:lpstr>
      <vt:lpstr>Generalized Taylor Series</vt:lpstr>
      <vt:lpstr>Forces and Potential</vt:lpstr>
      <vt:lpstr>Gradient Descent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Partial Derivatives</dc:title>
  <dc:creator>Richard Qiu</dc:creator>
  <cp:lastModifiedBy>Richard</cp:lastModifiedBy>
  <cp:revision>47</cp:revision>
  <dcterms:created xsi:type="dcterms:W3CDTF">2006-08-16T00:00:00Z</dcterms:created>
  <dcterms:modified xsi:type="dcterms:W3CDTF">2017-12-07T04:22:38Z</dcterms:modified>
</cp:coreProperties>
</file>